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10.png" ContentType="image/png"/>
  <Override PartName="/ppt/media/image9.png" ContentType="image/png"/>
  <Override PartName="/ppt/media/image8.png" ContentType="image/png"/>
  <Override PartName="/ppt/media/image6.png" ContentType="image/png"/>
  <Override PartName="/ppt/media/image5.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p>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35" name="PlaceHolder 2"/>
          <p:cNvSpPr>
            <a:spLocks noGrp="1"/>
          </p:cNvSpPr>
          <p:nvPr>
            <p:ph type="body"/>
          </p:nvPr>
        </p:nvSpPr>
        <p:spPr>
          <a:xfrm>
            <a:off x="838080" y="1825560"/>
            <a:ext cx="10515240" cy="4350960"/>
          </a:xfrm>
          <a:prstGeom prst="rect">
            <a:avLst/>
          </a:prstGeom>
        </p:spPr>
        <p:txBody>
          <a:bodyPr lIns="0" rIns="0" tIns="0" bIns="0"/>
          <a:p>
            <a:endParaRPr/>
          </a:p>
        </p:txBody>
      </p:sp>
      <p:sp>
        <p:nvSpPr>
          <p:cNvPr id="36" name="PlaceHolder 3"/>
          <p:cNvSpPr>
            <a:spLocks noGrp="1"/>
          </p:cNvSpPr>
          <p:nvPr>
            <p:ph type="body"/>
          </p:nvPr>
        </p:nvSpPr>
        <p:spPr>
          <a:xfrm>
            <a:off x="838080" y="1825560"/>
            <a:ext cx="10515240" cy="4350960"/>
          </a:xfrm>
          <a:prstGeom prst="rect">
            <a:avLst/>
          </a:prstGeom>
        </p:spPr>
        <p:txBody>
          <a:bodyPr lIns="0" rIns="0" tIns="0" bIns="0"/>
          <a:p>
            <a:endParaRPr/>
          </a:p>
        </p:txBody>
      </p:sp>
      <p:pic>
        <p:nvPicPr>
          <p:cNvPr id="37" name="" descr=""/>
          <p:cNvPicPr/>
          <p:nvPr/>
        </p:nvPicPr>
        <p:blipFill>
          <a:blip r:embed="rId2"/>
          <a:stretch>
            <a:fillRect/>
          </a:stretch>
        </p:blipFill>
        <p:spPr>
          <a:xfrm>
            <a:off x="3368880" y="1825560"/>
            <a:ext cx="5452920" cy="4350960"/>
          </a:xfrm>
          <a:prstGeom prst="rect">
            <a:avLst/>
          </a:prstGeom>
          <a:ln>
            <a:noFill/>
          </a:ln>
        </p:spPr>
      </p:pic>
      <p:pic>
        <p:nvPicPr>
          <p:cNvPr id="38" name="" descr=""/>
          <p:cNvPicPr/>
          <p:nvPr/>
        </p:nvPicPr>
        <p:blipFill>
          <a:blip r:embed="rId3"/>
          <a:stretch>
            <a:fillRect/>
          </a:stretch>
        </p:blipFill>
        <p:spPr>
          <a:xfrm>
            <a:off x="3368880" y="1825560"/>
            <a:ext cx="545292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45" name="PlaceHolder 2"/>
          <p:cNvSpPr>
            <a:spLocks noGrp="1"/>
          </p:cNvSpPr>
          <p:nvPr>
            <p:ph type="subTitle"/>
          </p:nvPr>
        </p:nvSpPr>
        <p:spPr>
          <a:xfrm>
            <a:off x="838080" y="1825560"/>
            <a:ext cx="10515240" cy="43513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47" name="PlaceHolder 2"/>
          <p:cNvSpPr>
            <a:spLocks noGrp="1"/>
          </p:cNvSpPr>
          <p:nvPr>
            <p:ph type="body"/>
          </p:nvPr>
        </p:nvSpPr>
        <p:spPr>
          <a:xfrm>
            <a:off x="838080" y="1825560"/>
            <a:ext cx="10515240" cy="43509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49"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50" name="PlaceHolder 3"/>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54"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55"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56" name="PlaceHolder 4"/>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 name="PlaceHolder 2"/>
          <p:cNvSpPr>
            <a:spLocks noGrp="1"/>
          </p:cNvSpPr>
          <p:nvPr>
            <p:ph type="subTitle"/>
          </p:nvPr>
        </p:nvSpPr>
        <p:spPr>
          <a:xfrm>
            <a:off x="838080" y="1825560"/>
            <a:ext cx="10515240" cy="43513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58"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59"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60"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2"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64" name="PlaceHolder 4"/>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6" name="PlaceHolder 2"/>
          <p:cNvSpPr>
            <a:spLocks noGrp="1"/>
          </p:cNvSpPr>
          <p:nvPr>
            <p:ph type="body"/>
          </p:nvPr>
        </p:nvSpPr>
        <p:spPr>
          <a:xfrm>
            <a:off x="838080" y="1825560"/>
            <a:ext cx="10515240" cy="2075040"/>
          </a:xfrm>
          <a:prstGeom prst="rect">
            <a:avLst/>
          </a:prstGeom>
        </p:spPr>
        <p:txBody>
          <a:bodyPr lIns="0" rIns="0" tIns="0" bIns="0"/>
          <a:p>
            <a:endParaRPr/>
          </a:p>
        </p:txBody>
      </p:sp>
      <p:sp>
        <p:nvSpPr>
          <p:cNvPr id="67" name="PlaceHolder 3"/>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9"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70"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71"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72"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74" name="PlaceHolder 2"/>
          <p:cNvSpPr>
            <a:spLocks noGrp="1"/>
          </p:cNvSpPr>
          <p:nvPr>
            <p:ph type="body"/>
          </p:nvPr>
        </p:nvSpPr>
        <p:spPr>
          <a:xfrm>
            <a:off x="838080" y="1825560"/>
            <a:ext cx="10515240" cy="4350960"/>
          </a:xfrm>
          <a:prstGeom prst="rect">
            <a:avLst/>
          </a:prstGeom>
        </p:spPr>
        <p:txBody>
          <a:bodyPr lIns="0" rIns="0" tIns="0" bIns="0"/>
          <a:p>
            <a:endParaRPr/>
          </a:p>
        </p:txBody>
      </p:sp>
      <p:sp>
        <p:nvSpPr>
          <p:cNvPr id="75" name="PlaceHolder 3"/>
          <p:cNvSpPr>
            <a:spLocks noGrp="1"/>
          </p:cNvSpPr>
          <p:nvPr>
            <p:ph type="body"/>
          </p:nvPr>
        </p:nvSpPr>
        <p:spPr>
          <a:xfrm>
            <a:off x="838080" y="1825560"/>
            <a:ext cx="10515240" cy="4350960"/>
          </a:xfrm>
          <a:prstGeom prst="rect">
            <a:avLst/>
          </a:prstGeom>
        </p:spPr>
        <p:txBody>
          <a:bodyPr lIns="0" rIns="0" tIns="0" bIns="0"/>
          <a:p>
            <a:endParaRPr/>
          </a:p>
        </p:txBody>
      </p:sp>
      <p:pic>
        <p:nvPicPr>
          <p:cNvPr id="76" name="" descr=""/>
          <p:cNvPicPr/>
          <p:nvPr/>
        </p:nvPicPr>
        <p:blipFill>
          <a:blip r:embed="rId2"/>
          <a:stretch>
            <a:fillRect/>
          </a:stretch>
        </p:blipFill>
        <p:spPr>
          <a:xfrm>
            <a:off x="3368880" y="1825560"/>
            <a:ext cx="5452920" cy="4350960"/>
          </a:xfrm>
          <a:prstGeom prst="rect">
            <a:avLst/>
          </a:prstGeom>
          <a:ln>
            <a:noFill/>
          </a:ln>
        </p:spPr>
      </p:pic>
      <p:pic>
        <p:nvPicPr>
          <p:cNvPr id="77" name="" descr=""/>
          <p:cNvPicPr/>
          <p:nvPr/>
        </p:nvPicPr>
        <p:blipFill>
          <a:blip r:embed="rId3"/>
          <a:stretch>
            <a:fillRect/>
          </a:stretch>
        </p:blipFill>
        <p:spPr>
          <a:xfrm>
            <a:off x="3368880" y="1825560"/>
            <a:ext cx="545292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lang="en-US" sz="6000">
                <a:solidFill>
                  <a:srgbClr val="000000"/>
                </a:solidFill>
                <a:latin typeface="Calibri Light"/>
              </a:rPr>
              <a:t>Click to edit the title text formatClick to edit Master title style</a:t>
            </a:r>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r>
              <a:rPr lang="en-GB" sz="1200">
                <a:solidFill>
                  <a:srgbClr val="8b8b8b"/>
                </a:solidFill>
                <a:latin typeface="Calibri"/>
              </a:rPr>
              <a:t>06/08/18</a:t>
            </a:r>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9DF7BC5D-869F-4B06-9BF5-09F60E22570D}" type="slidenum">
              <a:rPr lang="en-GB" sz="1200">
                <a:solidFill>
                  <a:srgbClr val="8b8b8b"/>
                </a:solidFill>
                <a:latin typeface="Calibri"/>
              </a:rPr>
              <a:t>&lt;number&gt;</a:t>
            </a:fld>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4400">
                <a:solidFill>
                  <a:srgbClr val="000000"/>
                </a:solidFill>
                <a:latin typeface="Calibri Light"/>
              </a:rPr>
              <a:t>Click to edit the title text formatClick to edit Master title style</a:t>
            </a:r>
            <a:endParaRPr/>
          </a:p>
        </p:txBody>
      </p:sp>
      <p:sp>
        <p:nvSpPr>
          <p:cNvPr id="40" name="PlaceHolder 2"/>
          <p:cNvSpPr>
            <a:spLocks noGrp="1"/>
          </p:cNvSpPr>
          <p:nvPr>
            <p:ph type="body"/>
          </p:nvPr>
        </p:nvSpPr>
        <p:spPr>
          <a:xfrm>
            <a:off x="838080" y="1825560"/>
            <a:ext cx="10515240" cy="4350960"/>
          </a:xfrm>
          <a:prstGeom prst="rect">
            <a:avLst/>
          </a:prstGeom>
        </p:spPr>
        <p:txBody>
          <a:bodyPr/>
          <a:p>
            <a:pPr>
              <a:buSzPct val="45000"/>
              <a:buFont typeface="StarSymbol"/>
              <a:buChar char=""/>
            </a:pPr>
            <a:r>
              <a:rPr lang="en-US" sz="2800">
                <a:solidFill>
                  <a:srgbClr val="000000"/>
                </a:solidFill>
                <a:latin typeface="Calibri"/>
              </a:rPr>
              <a:t>Click to edit the outline text format</a:t>
            </a:r>
            <a:endParaRPr/>
          </a:p>
          <a:p>
            <a:pPr lvl="1">
              <a:buSzPct val="75000"/>
              <a:buFont typeface="StarSymbol"/>
              <a:buChar char=""/>
            </a:pPr>
            <a:r>
              <a:rPr lang="en-US" sz="2800">
                <a:solidFill>
                  <a:srgbClr val="000000"/>
                </a:solidFill>
                <a:latin typeface="Calibri"/>
              </a:rPr>
              <a:t>Second Outline Level</a:t>
            </a:r>
            <a:endParaRPr/>
          </a:p>
          <a:p>
            <a:pPr lvl="2">
              <a:buSzPct val="45000"/>
              <a:buFont typeface="StarSymbol"/>
              <a:buChar char=""/>
            </a:pPr>
            <a:r>
              <a:rPr lang="en-US" sz="2800">
                <a:solidFill>
                  <a:srgbClr val="000000"/>
                </a:solidFill>
                <a:latin typeface="Calibri"/>
              </a:rPr>
              <a:t>Third Outline Level</a:t>
            </a:r>
            <a:endParaRPr/>
          </a:p>
          <a:p>
            <a:pPr lvl="3">
              <a:buSzPct val="75000"/>
              <a:buFont typeface="StarSymbol"/>
              <a:buChar char=""/>
            </a:pPr>
            <a:r>
              <a:rPr lang="en-US" sz="2800">
                <a:solidFill>
                  <a:srgbClr val="000000"/>
                </a:solidFill>
                <a:latin typeface="Calibri"/>
              </a:rPr>
              <a:t>Fourth Outline Level</a:t>
            </a:r>
            <a:endParaRPr/>
          </a:p>
          <a:p>
            <a:pPr lvl="4">
              <a:buSzPct val="45000"/>
              <a:buFont typeface="StarSymbol"/>
              <a:buChar char=""/>
            </a:pPr>
            <a:r>
              <a:rPr lang="en-US" sz="2800">
                <a:solidFill>
                  <a:srgbClr val="000000"/>
                </a:solidFill>
                <a:latin typeface="Calibri"/>
              </a:rPr>
              <a:t>Fifth Outline Level</a:t>
            </a:r>
            <a:endParaRPr/>
          </a:p>
          <a:p>
            <a:pPr lvl="5">
              <a:buSzPct val="45000"/>
              <a:buFont typeface="StarSymbol"/>
              <a:buChar char=""/>
            </a:pPr>
            <a:r>
              <a:rPr lang="en-US" sz="2800">
                <a:solidFill>
                  <a:srgbClr val="000000"/>
                </a:solidFill>
                <a:latin typeface="Calibri"/>
              </a:rPr>
              <a:t>Sixth Outline Level</a:t>
            </a:r>
            <a:endParaRPr/>
          </a:p>
          <a:p>
            <a:pPr>
              <a:lnSpc>
                <a:spcPct val="100000"/>
              </a:lnSpc>
              <a:buFont typeface="Arial"/>
              <a:buChar char="•"/>
            </a:pPr>
            <a:r>
              <a:rPr lang="en-US" sz="2800">
                <a:solidFill>
                  <a:srgbClr val="000000"/>
                </a:solidFill>
                <a:latin typeface="Calibri"/>
              </a:rPr>
              <a:t>Seventh Outline LevelEdit Master text styles</a:t>
            </a:r>
            <a:endParaRPr/>
          </a:p>
          <a:p>
            <a:pPr lvl="1">
              <a:lnSpc>
                <a:spcPct val="100000"/>
              </a:lnSpc>
              <a:buFont typeface="Arial"/>
              <a:buChar char="•"/>
            </a:pPr>
            <a:r>
              <a:rPr lang="en-US" sz="2400">
                <a:solidFill>
                  <a:srgbClr val="000000"/>
                </a:solidFill>
                <a:latin typeface="Calibri"/>
              </a:rPr>
              <a:t>Second level</a:t>
            </a:r>
            <a:endParaRPr/>
          </a:p>
          <a:p>
            <a:pPr lvl="2">
              <a:lnSpc>
                <a:spcPct val="100000"/>
              </a:lnSpc>
              <a:buFont typeface="Arial"/>
              <a:buChar char="•"/>
            </a:pPr>
            <a:r>
              <a:rPr lang="en-US" sz="2000">
                <a:solidFill>
                  <a:srgbClr val="000000"/>
                </a:solidFill>
                <a:latin typeface="Calibri"/>
              </a:rPr>
              <a:t>Third level</a:t>
            </a:r>
            <a:endParaRPr/>
          </a:p>
          <a:p>
            <a:pPr lvl="3">
              <a:lnSpc>
                <a:spcPct val="100000"/>
              </a:lnSpc>
              <a:buFont typeface="Arial"/>
              <a:buChar char="•"/>
            </a:pPr>
            <a:r>
              <a:rPr lang="en-US">
                <a:solidFill>
                  <a:srgbClr val="000000"/>
                </a:solidFill>
                <a:latin typeface="Calibri"/>
              </a:rPr>
              <a:t>Fourth level</a:t>
            </a:r>
            <a:endParaRPr/>
          </a:p>
          <a:p>
            <a:pPr lvl="4">
              <a:lnSpc>
                <a:spcPct val="100000"/>
              </a:lnSpc>
              <a:buFont typeface="Arial"/>
              <a:buChar char="•"/>
            </a:pPr>
            <a:r>
              <a:rPr lang="en-US">
                <a:solidFill>
                  <a:srgbClr val="000000"/>
                </a:solidFill>
                <a:latin typeface="Calibri"/>
              </a:rPr>
              <a:t>Fifth level</a:t>
            </a:r>
            <a:endParaRPr/>
          </a:p>
        </p:txBody>
      </p:sp>
      <p:sp>
        <p:nvSpPr>
          <p:cNvPr id="41" name="PlaceHolder 3"/>
          <p:cNvSpPr>
            <a:spLocks noGrp="1"/>
          </p:cNvSpPr>
          <p:nvPr>
            <p:ph type="dt"/>
          </p:nvPr>
        </p:nvSpPr>
        <p:spPr>
          <a:xfrm>
            <a:off x="838080" y="6356520"/>
            <a:ext cx="2742840" cy="364680"/>
          </a:xfrm>
          <a:prstGeom prst="rect">
            <a:avLst/>
          </a:prstGeom>
        </p:spPr>
        <p:txBody>
          <a:bodyPr anchor="ctr"/>
          <a:p>
            <a:pPr>
              <a:lnSpc>
                <a:spcPct val="100000"/>
              </a:lnSpc>
            </a:pPr>
            <a:r>
              <a:rPr lang="en-GB" sz="1200">
                <a:solidFill>
                  <a:srgbClr val="8b8b8b"/>
                </a:solidFill>
                <a:latin typeface="Calibri"/>
              </a:rPr>
              <a:t>06/08/18</a:t>
            </a:r>
            <a:endParaRPr/>
          </a:p>
        </p:txBody>
      </p:sp>
      <p:sp>
        <p:nvSpPr>
          <p:cNvPr id="42" name="PlaceHolder 4"/>
          <p:cNvSpPr>
            <a:spLocks noGrp="1"/>
          </p:cNvSpPr>
          <p:nvPr>
            <p:ph type="ftr"/>
          </p:nvPr>
        </p:nvSpPr>
        <p:spPr>
          <a:xfrm>
            <a:off x="4038480" y="6356520"/>
            <a:ext cx="4114440" cy="364680"/>
          </a:xfrm>
          <a:prstGeom prst="rect">
            <a:avLst/>
          </a:prstGeom>
        </p:spPr>
        <p:txBody>
          <a:bodyPr anchor="ctr"/>
          <a:p>
            <a:endParaRPr/>
          </a:p>
        </p:txBody>
      </p:sp>
      <p:sp>
        <p:nvSpPr>
          <p:cNvPr id="4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7E2329DE-E0AA-4666-B116-8A3735B9AE69}" type="slidenum">
              <a:rPr lang="en-GB"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6" descr=""/>
          <p:cNvPicPr/>
          <p:nvPr/>
        </p:nvPicPr>
        <p:blipFill>
          <a:blip r:embed="rId1"/>
          <a:srcRect l="0" t="3163" r="0" b="34459"/>
          <a:stretch>
            <a:fillRect/>
          </a:stretch>
        </p:blipFill>
        <p:spPr>
          <a:xfrm>
            <a:off x="3446280" y="217080"/>
            <a:ext cx="7583760" cy="6121440"/>
          </a:xfrm>
          <a:prstGeom prst="rect">
            <a:avLst/>
          </a:prstGeom>
          <a:ln>
            <a:noFill/>
          </a:ln>
        </p:spPr>
      </p:pic>
      <p:sp>
        <p:nvSpPr>
          <p:cNvPr id="79" name="CustomShape 1"/>
          <p:cNvSpPr/>
          <p:nvPr/>
        </p:nvSpPr>
        <p:spPr>
          <a:xfrm>
            <a:off x="697320" y="558000"/>
            <a:ext cx="1999080" cy="364680"/>
          </a:xfrm>
          <a:prstGeom prst="rect">
            <a:avLst/>
          </a:prstGeom>
          <a:noFill/>
          <a:ln>
            <a:noFill/>
          </a:ln>
        </p:spPr>
        <p:txBody>
          <a:bodyPr lIns="90000" rIns="90000" tIns="45000" bIns="45000"/>
          <a:p>
            <a:pPr>
              <a:lnSpc>
                <a:spcPct val="100000"/>
              </a:lnSpc>
            </a:pPr>
            <a:r>
              <a:rPr lang="en-GB">
                <a:solidFill>
                  <a:srgbClr val="000000"/>
                </a:solidFill>
                <a:latin typeface="Calibri"/>
              </a:rPr>
              <a:t>Fig. 1</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0" name="Picture 4" descr=""/>
          <p:cNvPicPr/>
          <p:nvPr/>
        </p:nvPicPr>
        <p:blipFill>
          <a:blip r:embed="rId1"/>
          <a:srcRect l="0" t="0" r="0" b="12315"/>
          <a:stretch>
            <a:fillRect/>
          </a:stretch>
        </p:blipFill>
        <p:spPr>
          <a:xfrm>
            <a:off x="3461760" y="92880"/>
            <a:ext cx="5913720" cy="6710400"/>
          </a:xfrm>
          <a:prstGeom prst="rect">
            <a:avLst/>
          </a:prstGeom>
          <a:ln>
            <a:noFill/>
          </a:ln>
        </p:spPr>
      </p:pic>
      <p:sp>
        <p:nvSpPr>
          <p:cNvPr id="81" name="CustomShape 1"/>
          <p:cNvSpPr/>
          <p:nvPr/>
        </p:nvSpPr>
        <p:spPr>
          <a:xfrm>
            <a:off x="697320" y="558000"/>
            <a:ext cx="1999080" cy="364680"/>
          </a:xfrm>
          <a:prstGeom prst="rect">
            <a:avLst/>
          </a:prstGeom>
          <a:noFill/>
          <a:ln>
            <a:noFill/>
          </a:ln>
        </p:spPr>
        <p:txBody>
          <a:bodyPr lIns="90000" rIns="90000" tIns="45000" bIns="45000"/>
          <a:p>
            <a:pPr>
              <a:lnSpc>
                <a:spcPct val="100000"/>
              </a:lnSpc>
            </a:pPr>
            <a:r>
              <a:rPr lang="en-GB">
                <a:solidFill>
                  <a:srgbClr val="000000"/>
                </a:solidFill>
                <a:latin typeface="Calibri"/>
              </a:rPr>
              <a:t>Fig. 2</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2" name="" descr=""/>
          <p:cNvPicPr/>
          <p:nvPr/>
        </p:nvPicPr>
        <p:blipFill>
          <a:blip r:embed="rId1"/>
          <a:stretch>
            <a:fillRect/>
          </a:stretch>
        </p:blipFill>
        <p:spPr>
          <a:xfrm>
            <a:off x="72000" y="648000"/>
            <a:ext cx="12006360" cy="3888000"/>
          </a:xfrm>
          <a:prstGeom prst="rect">
            <a:avLst/>
          </a:prstGeom>
          <a:ln>
            <a:noFill/>
          </a:ln>
        </p:spPr>
      </p:pic>
      <p:sp>
        <p:nvSpPr>
          <p:cNvPr id="83" name="TextShape 1"/>
          <p:cNvSpPr txBox="1"/>
          <p:nvPr/>
        </p:nvSpPr>
        <p:spPr>
          <a:xfrm>
            <a:off x="1800000" y="4392000"/>
            <a:ext cx="8928000" cy="2394000"/>
          </a:xfrm>
          <a:prstGeom prst="rect">
            <a:avLst/>
          </a:prstGeom>
        </p:spPr>
        <p:txBody>
          <a:bodyPr lIns="90000" rIns="90000" tIns="45000" bIns="45000"/>
          <a:p>
            <a:r>
              <a:rPr lang="en-GB">
                <a:latin typeface="Arial"/>
              </a:rPr>
              <a:t>Surface plots of the 1% thermal anomaly (corresponding to a temperature of 1363.5°C if the background temperature is 1350°C) coloured by depth. In all three models the Ra = 6x10</a:t>
            </a:r>
            <a:r>
              <a:rPr lang="en-GB" baseline="33000">
                <a:latin typeface="Arial"/>
              </a:rPr>
              <a:t>6</a:t>
            </a:r>
            <a:r>
              <a:rPr lang="en-GB">
                <a:latin typeface="Arial"/>
              </a:rPr>
              <a:t>. (a) Raleigh Benard convection for a Newtonian rheology showing equally spaced plumes that developed uniformly in time. The model aspect ratio is 6x6x1. (b) Raleigh Benard convection for a non-Newtonian rheology. In this case the strain rate dependence creates thin plumes with flat heads that rapidly impinge on the lithosphere. The model aspect ratio is 6x6x1. (c) Destabilisation of a 100 km thick hot layer in a non-Newtonian fluid. In this case there is a clear difference in the stages of plume formation. The model aspect ratio is 3x3x1. </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4" name="" descr=""/>
          <p:cNvPicPr/>
          <p:nvPr/>
        </p:nvPicPr>
        <p:blipFill>
          <a:blip r:embed="rId1"/>
          <a:stretch>
            <a:fillRect/>
          </a:stretch>
        </p:blipFill>
        <p:spPr>
          <a:xfrm>
            <a:off x="432000" y="72000"/>
            <a:ext cx="11462760" cy="4824000"/>
          </a:xfrm>
          <a:prstGeom prst="rect">
            <a:avLst/>
          </a:prstGeom>
          <a:ln>
            <a:noFill/>
          </a:ln>
        </p:spPr>
      </p:pic>
      <p:sp>
        <p:nvSpPr>
          <p:cNvPr id="85" name="TextShape 1"/>
          <p:cNvSpPr txBox="1"/>
          <p:nvPr/>
        </p:nvSpPr>
        <p:spPr>
          <a:xfrm>
            <a:off x="432000" y="4902120"/>
            <a:ext cx="11448000" cy="1882080"/>
          </a:xfrm>
          <a:prstGeom prst="rect">
            <a:avLst/>
          </a:prstGeom>
        </p:spPr>
        <p:txBody>
          <a:bodyPr lIns="90000" rIns="90000" tIns="45000" bIns="45000"/>
          <a:p>
            <a:r>
              <a:rPr lang="en-GB">
                <a:latin typeface="Arial"/>
              </a:rPr>
              <a:t>Dimensionless wavelength for Rayleigh Benard convection as a function of Raleigh number. (a) Newtonian models, showing the classic power law dependence between wavelength and Ra. The grey shaded area shows the estimate for the wavelength of the slow Vs anomalies below EAR, made dimensionless by dividing by the depth to the 660 discontinuity. If these instabilities are due to Raleigh Benard convection, we would require a low viscosity (high Ra). (b) Non-Newtonain models, showing a stronger dependence on Ra. However in this case at Ra&gt;10</a:t>
            </a:r>
            <a:r>
              <a:rPr lang="en-GB" baseline="33000">
                <a:latin typeface="Arial"/>
              </a:rPr>
              <a:t>7</a:t>
            </a:r>
            <a:r>
              <a:rPr lang="en-GB">
                <a:latin typeface="Arial"/>
              </a:rPr>
              <a:t>, the plumes become difficult to detect given the plume tails are very thin. If the upper mantle is dominantly non-Newtonian, EAR plumlets are consistent with a higher viscosity (lower Ra)</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6" name="" descr=""/>
          <p:cNvPicPr/>
          <p:nvPr/>
        </p:nvPicPr>
        <p:blipFill>
          <a:blip r:embed="rId1"/>
          <a:stretch>
            <a:fillRect/>
          </a:stretch>
        </p:blipFill>
        <p:spPr>
          <a:xfrm>
            <a:off x="792000" y="66240"/>
            <a:ext cx="10664280" cy="5549760"/>
          </a:xfrm>
          <a:prstGeom prst="rect">
            <a:avLst/>
          </a:prstGeom>
          <a:ln>
            <a:noFill/>
          </a:ln>
        </p:spPr>
      </p:pic>
      <p:sp>
        <p:nvSpPr>
          <p:cNvPr id="87" name="TextShape 1"/>
          <p:cNvSpPr txBox="1"/>
          <p:nvPr/>
        </p:nvSpPr>
        <p:spPr>
          <a:xfrm>
            <a:off x="1080000" y="5760000"/>
            <a:ext cx="10296000" cy="346320"/>
          </a:xfrm>
          <a:prstGeom prst="rect">
            <a:avLst/>
          </a:prstGeom>
        </p:spPr>
        <p:txBody>
          <a:bodyPr lIns="90000" rIns="90000" tIns="45000" bIns="45000"/>
          <a:p>
            <a:r>
              <a:rPr lang="en-GB">
                <a:latin typeface="Arial"/>
              </a:rPr>
              <a:t>Comparison of patterns of destabilisation of a 100°C hot layer for a 3x3x1 and 4x4x1 Cartesian box. </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8" name="Picture 4" descr=""/>
          <p:cNvPicPr/>
          <p:nvPr/>
        </p:nvPicPr>
        <p:blipFill>
          <a:blip r:embed="rId1"/>
          <a:srcRect l="0" t="5872" r="0" b="12087"/>
          <a:stretch>
            <a:fillRect/>
          </a:stretch>
        </p:blipFill>
        <p:spPr>
          <a:xfrm>
            <a:off x="913320" y="666360"/>
            <a:ext cx="10083960" cy="5842440"/>
          </a:xfrm>
          <a:prstGeom prst="rect">
            <a:avLst/>
          </a:prstGeom>
          <a:ln>
            <a:noFill/>
          </a:ln>
        </p:spPr>
      </p:pic>
      <p:sp>
        <p:nvSpPr>
          <p:cNvPr id="89" name="CustomShape 1"/>
          <p:cNvSpPr/>
          <p:nvPr/>
        </p:nvSpPr>
        <p:spPr>
          <a:xfrm>
            <a:off x="1270800" y="852480"/>
            <a:ext cx="3207960" cy="360"/>
          </a:xfrm>
          <a:prstGeom prst="straightConnector1">
            <a:avLst/>
          </a:prstGeom>
          <a:noFill/>
          <a:ln w="6480">
            <a:solidFill>
              <a:srgbClr val="000000"/>
            </a:solidFill>
            <a:miter/>
            <a:headEnd len="med" type="triangle" w="med"/>
            <a:tailEnd len="med" type="triangle" w="med"/>
          </a:ln>
        </p:spPr>
      </p:sp>
      <p:sp>
        <p:nvSpPr>
          <p:cNvPr id="90" name="CustomShape 2"/>
          <p:cNvSpPr/>
          <p:nvPr/>
        </p:nvSpPr>
        <p:spPr>
          <a:xfrm>
            <a:off x="4631040" y="852480"/>
            <a:ext cx="3207960" cy="360"/>
          </a:xfrm>
          <a:prstGeom prst="straightConnector1">
            <a:avLst/>
          </a:prstGeom>
          <a:noFill/>
          <a:ln w="6480">
            <a:solidFill>
              <a:srgbClr val="000000"/>
            </a:solidFill>
            <a:miter/>
            <a:headEnd len="med" type="triangle" w="med"/>
            <a:tailEnd len="med" type="triangle" w="med"/>
          </a:ln>
        </p:spPr>
      </p:sp>
      <p:sp>
        <p:nvSpPr>
          <p:cNvPr id="91" name="CustomShape 3"/>
          <p:cNvSpPr/>
          <p:nvPr/>
        </p:nvSpPr>
        <p:spPr>
          <a:xfrm>
            <a:off x="7974000" y="852480"/>
            <a:ext cx="3207960" cy="360"/>
          </a:xfrm>
          <a:prstGeom prst="straightConnector1">
            <a:avLst/>
          </a:prstGeom>
          <a:noFill/>
          <a:ln w="6480">
            <a:solidFill>
              <a:srgbClr val="000000"/>
            </a:solidFill>
            <a:miter/>
            <a:headEnd len="med" type="triangle" w="med"/>
            <a:tailEnd len="med" type="triangle" w="med"/>
          </a:ln>
        </p:spPr>
      </p:sp>
      <p:sp>
        <p:nvSpPr>
          <p:cNvPr id="92" name="CustomShape 4"/>
          <p:cNvSpPr/>
          <p:nvPr/>
        </p:nvSpPr>
        <p:spPr>
          <a:xfrm>
            <a:off x="2023560" y="329760"/>
            <a:ext cx="1858320" cy="39528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rPr>
              <a:t>100 K</a:t>
            </a:r>
            <a:endParaRPr/>
          </a:p>
        </p:txBody>
      </p:sp>
      <p:sp>
        <p:nvSpPr>
          <p:cNvPr id="93" name="CustomShape 5"/>
          <p:cNvSpPr/>
          <p:nvPr/>
        </p:nvSpPr>
        <p:spPr>
          <a:xfrm>
            <a:off x="5305680" y="298080"/>
            <a:ext cx="1858320" cy="39528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rPr>
              <a:t>200 K</a:t>
            </a:r>
            <a:endParaRPr/>
          </a:p>
        </p:txBody>
      </p:sp>
      <p:sp>
        <p:nvSpPr>
          <p:cNvPr id="94" name="CustomShape 6"/>
          <p:cNvSpPr/>
          <p:nvPr/>
        </p:nvSpPr>
        <p:spPr>
          <a:xfrm>
            <a:off x="8648640" y="303480"/>
            <a:ext cx="1858320" cy="39528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rPr>
              <a:t>400 K</a:t>
            </a:r>
            <a:endParaRPr/>
          </a:p>
        </p:txBody>
      </p:sp>
      <p:sp>
        <p:nvSpPr>
          <p:cNvPr id="95" name="CustomShape 7"/>
          <p:cNvSpPr/>
          <p:nvPr/>
        </p:nvSpPr>
        <p:spPr>
          <a:xfrm>
            <a:off x="-327240" y="1411560"/>
            <a:ext cx="1858320" cy="39528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rPr>
              <a:t>EP</a:t>
            </a:r>
            <a:endParaRPr/>
          </a:p>
        </p:txBody>
      </p:sp>
      <p:sp>
        <p:nvSpPr>
          <p:cNvPr id="96" name="CustomShape 8"/>
          <p:cNvSpPr/>
          <p:nvPr/>
        </p:nvSpPr>
        <p:spPr>
          <a:xfrm>
            <a:off x="-327240" y="3113640"/>
            <a:ext cx="1858320" cy="39528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rPr>
              <a:t>MP</a:t>
            </a:r>
            <a:endParaRPr/>
          </a:p>
        </p:txBody>
      </p:sp>
      <p:sp>
        <p:nvSpPr>
          <p:cNvPr id="97" name="CustomShape 9"/>
          <p:cNvSpPr/>
          <p:nvPr/>
        </p:nvSpPr>
        <p:spPr>
          <a:xfrm>
            <a:off x="-327240" y="4811400"/>
            <a:ext cx="1858320" cy="395280"/>
          </a:xfrm>
          <a:prstGeom prst="rect">
            <a:avLst/>
          </a:prstGeom>
          <a:noFill/>
          <a:ln>
            <a:noFill/>
          </a:ln>
        </p:spPr>
        <p:txBody>
          <a:bodyPr lIns="90000" rIns="90000" tIns="45000" bIns="45000"/>
          <a:p>
            <a:pPr algn="ctr">
              <a:lnSpc>
                <a:spcPct val="100000"/>
              </a:lnSpc>
            </a:pPr>
            <a:r>
              <a:rPr b="1" lang="en-GB" sz="2000">
                <a:solidFill>
                  <a:srgbClr val="000000"/>
                </a:solidFill>
                <a:latin typeface="Times New Roman"/>
              </a:rPr>
              <a:t>LP</a:t>
            </a:r>
            <a:endParaRPr/>
          </a:p>
        </p:txBody>
      </p:sp>
      <p:sp>
        <p:nvSpPr>
          <p:cNvPr id="98" name="CustomShape 10"/>
          <p:cNvSpPr/>
          <p:nvPr/>
        </p:nvSpPr>
        <p:spPr>
          <a:xfrm>
            <a:off x="104760" y="6419520"/>
            <a:ext cx="6924240" cy="364680"/>
          </a:xfrm>
          <a:prstGeom prst="rect">
            <a:avLst/>
          </a:prstGeom>
          <a:noFill/>
          <a:ln>
            <a:noFill/>
          </a:ln>
        </p:spPr>
        <p:txBody>
          <a:bodyPr lIns="90000" rIns="90000" tIns="45000" bIns="45000"/>
          <a:p>
            <a:pPr>
              <a:lnSpc>
                <a:spcPct val="100000"/>
              </a:lnSpc>
            </a:pPr>
            <a:r>
              <a:rPr lang="en-GB">
                <a:solidFill>
                  <a:srgbClr val="000000"/>
                </a:solidFill>
                <a:latin typeface="Calibri"/>
              </a:rPr>
              <a:t>S- waves and damped versions in the Supplementary</a:t>
            </a:r>
            <a:endParaRPr/>
          </a:p>
        </p:txBody>
      </p:sp>
      <p:sp>
        <p:nvSpPr>
          <p:cNvPr id="99" name="CustomShape 11"/>
          <p:cNvSpPr/>
          <p:nvPr/>
        </p:nvSpPr>
        <p:spPr>
          <a:xfrm>
            <a:off x="194040" y="137880"/>
            <a:ext cx="2143080" cy="395280"/>
          </a:xfrm>
          <a:prstGeom prst="rect">
            <a:avLst/>
          </a:prstGeom>
          <a:noFill/>
          <a:ln>
            <a:noFill/>
          </a:ln>
        </p:spPr>
        <p:txBody>
          <a:bodyPr lIns="90000" rIns="90000" tIns="45000" bIns="45000"/>
          <a:p>
            <a:pPr>
              <a:lnSpc>
                <a:spcPct val="100000"/>
              </a:lnSpc>
            </a:pPr>
            <a:r>
              <a:rPr b="1" lang="en-GB" sz="2000">
                <a:solidFill>
                  <a:srgbClr val="000000"/>
                </a:solidFill>
                <a:latin typeface="Calibri"/>
              </a:rPr>
              <a:t>P- undamped</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0" name="Picture 4" descr=""/>
          <p:cNvPicPr/>
          <p:nvPr/>
        </p:nvPicPr>
        <p:blipFill>
          <a:blip r:embed="rId1"/>
          <a:stretch>
            <a:fillRect/>
          </a:stretch>
        </p:blipFill>
        <p:spPr>
          <a:xfrm>
            <a:off x="3674160" y="0"/>
            <a:ext cx="4843440" cy="6857640"/>
          </a:xfrm>
          <a:prstGeom prst="rect">
            <a:avLst/>
          </a:prstGeom>
          <a:ln>
            <a:noFill/>
          </a:ln>
        </p:spPr>
      </p:pic>
      <p:sp>
        <p:nvSpPr>
          <p:cNvPr id="101" name="CustomShape 1"/>
          <p:cNvSpPr/>
          <p:nvPr/>
        </p:nvSpPr>
        <p:spPr>
          <a:xfrm>
            <a:off x="511560" y="402840"/>
            <a:ext cx="2138400" cy="2834640"/>
          </a:xfrm>
          <a:prstGeom prst="rect">
            <a:avLst/>
          </a:prstGeom>
          <a:noFill/>
          <a:ln>
            <a:noFill/>
          </a:ln>
        </p:spPr>
        <p:txBody>
          <a:bodyPr lIns="90000" rIns="90000" tIns="45000" bIns="45000"/>
          <a:p>
            <a:pPr>
              <a:lnSpc>
                <a:spcPct val="100000"/>
              </a:lnSpc>
            </a:pPr>
            <a:r>
              <a:rPr b="1" lang="en-GB" sz="2000">
                <a:solidFill>
                  <a:srgbClr val="000000"/>
                </a:solidFill>
                <a:latin typeface="Calibri"/>
              </a:rPr>
              <a:t>200K model</a:t>
            </a:r>
            <a:endParaRPr/>
          </a:p>
          <a:p>
            <a:pPr>
              <a:lnSpc>
                <a:spcPct val="100000"/>
              </a:lnSpc>
            </a:pPr>
            <a:endParaRPr/>
          </a:p>
          <a:p>
            <a:pPr>
              <a:lnSpc>
                <a:spcPct val="100000"/>
              </a:lnSpc>
            </a:pPr>
            <a:r>
              <a:rPr b="1" lang="en-GB" sz="2000">
                <a:solidFill>
                  <a:srgbClr val="000000"/>
                </a:solidFill>
                <a:latin typeface="Calibri"/>
              </a:rPr>
              <a:t>P-waves &amp; S-waves</a:t>
            </a:r>
            <a:endParaRPr/>
          </a:p>
          <a:p>
            <a:pPr>
              <a:lnSpc>
                <a:spcPct val="100000"/>
              </a:lnSpc>
            </a:pPr>
            <a:endParaRPr/>
          </a:p>
          <a:p>
            <a:pPr>
              <a:lnSpc>
                <a:spcPct val="100000"/>
              </a:lnSpc>
            </a:pPr>
            <a:r>
              <a:rPr b="1" lang="en-GB" sz="2000">
                <a:solidFill>
                  <a:srgbClr val="000000"/>
                </a:solidFill>
                <a:latin typeface="Calibri"/>
              </a:rPr>
              <a:t>Undamped</a:t>
            </a:r>
            <a:endParaRPr/>
          </a:p>
          <a:p>
            <a:pPr>
              <a:lnSpc>
                <a:spcPct val="100000"/>
              </a:lnSpc>
            </a:pPr>
            <a:endParaRPr/>
          </a:p>
          <a:p>
            <a:pPr>
              <a:lnSpc>
                <a:spcPct val="100000"/>
              </a:lnSpc>
            </a:pPr>
            <a:r>
              <a:rPr b="1" lang="en-GB" sz="2000">
                <a:solidFill>
                  <a:srgbClr val="000000"/>
                </a:solidFill>
                <a:latin typeface="Calibri"/>
              </a:rPr>
              <a:t>AFAR &gt; MP</a:t>
            </a:r>
            <a:endParaRPr/>
          </a:p>
          <a:p>
            <a:pPr>
              <a:lnSpc>
                <a:spcPct val="100000"/>
              </a:lnSpc>
            </a:pPr>
            <a:r>
              <a:rPr b="1" lang="en-GB" sz="2000">
                <a:solidFill>
                  <a:srgbClr val="000000"/>
                </a:solidFill>
                <a:latin typeface="Calibri"/>
              </a:rPr>
              <a:t>MER &gt; LP</a:t>
            </a:r>
            <a:endParaRPr/>
          </a:p>
        </p:txBody>
      </p:sp>
      <p:sp>
        <p:nvSpPr>
          <p:cNvPr id="102" name="CustomShape 2"/>
          <p:cNvSpPr/>
          <p:nvPr/>
        </p:nvSpPr>
        <p:spPr>
          <a:xfrm>
            <a:off x="9808560" y="6026040"/>
            <a:ext cx="2383200" cy="639000"/>
          </a:xfrm>
          <a:prstGeom prst="rect">
            <a:avLst/>
          </a:prstGeom>
          <a:noFill/>
          <a:ln>
            <a:noFill/>
          </a:ln>
        </p:spPr>
        <p:txBody>
          <a:bodyPr lIns="90000" rIns="90000" tIns="45000" bIns="45000"/>
          <a:p>
            <a:pPr>
              <a:lnSpc>
                <a:spcPct val="100000"/>
              </a:lnSpc>
            </a:pPr>
            <a:r>
              <a:rPr lang="en-GB">
                <a:solidFill>
                  <a:srgbClr val="000000"/>
                </a:solidFill>
                <a:latin typeface="Calibri"/>
              </a:rPr>
              <a:t>Damped version in the Supplementary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